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notes'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94D0207-F2D6-4789-909F-CC61DBF83F2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25B48C-6DEB-4C1B-8DDA-93259B6F5694}" type="slidenum"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EDC137-0078-4F9C-B76B-71FEA91A2777}" type="slidenum"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028F5E-F1DA-4B2D-9EBA-F5B7A3965DD3}" type="slidenum"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C697885-0C46-4390-9DC0-D16EC37D3B2E}" type="slidenum"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C6377E-1F7F-4701-A903-35D5BC329A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183280" y="457200"/>
            <a:ext cx="6171840" cy="540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7485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DE" sz="1800" spc="-1" strike="noStrike">
                <a:solidFill>
                  <a:schemeClr val="dk1"/>
                </a:solidFill>
                <a:latin typeface="Calibri"/>
                <a:ea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D0AE8618-E9DE-4DF6-9EE1-D192E58F0070}" type="slidenum">
              <a:rPr b="0" lang="de-DE" sz="1800" spc="-1" strike="noStrike">
                <a:solidFill>
                  <a:schemeClr val="dk1"/>
                </a:solidFill>
                <a:latin typeface="Calibri"/>
                <a:ea typeface="Calibri"/>
              </a:rPr>
              <a:t>&lt;number&gt;</a:t>
            </a:fld>
            <a:endParaRPr b="0" lang="en-US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32;p6" descr=""/>
          <p:cNvPicPr/>
          <p:nvPr/>
        </p:nvPicPr>
        <p:blipFill>
          <a:blip r:embed="rId1"/>
          <a:stretch/>
        </p:blipFill>
        <p:spPr>
          <a:xfrm>
            <a:off x="2624040" y="3860640"/>
            <a:ext cx="6943680" cy="2184480"/>
          </a:xfrm>
          <a:prstGeom prst="rect">
            <a:avLst/>
          </a:prstGeom>
          <a:ln w="0">
            <a:noFill/>
          </a:ln>
        </p:spPr>
      </p:pic>
      <p:pic>
        <p:nvPicPr>
          <p:cNvPr id="23" name="Google Shape;33;p6" descr=""/>
          <p:cNvPicPr/>
          <p:nvPr/>
        </p:nvPicPr>
        <p:blipFill>
          <a:blip r:embed="rId2"/>
          <a:srcRect l="0" t="8088" r="0" b="0"/>
          <a:stretch/>
        </p:blipFill>
        <p:spPr>
          <a:xfrm>
            <a:off x="0" y="0"/>
            <a:ext cx="12191760" cy="34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121;p15" descr=""/>
          <p:cNvPicPr/>
          <p:nvPr/>
        </p:nvPicPr>
        <p:blipFill>
          <a:blip r:embed="rId1"/>
          <a:stretch/>
        </p:blipFill>
        <p:spPr>
          <a:xfrm>
            <a:off x="5624280" y="1210680"/>
            <a:ext cx="2372400" cy="245772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22;p15" descr=""/>
          <p:cNvPicPr/>
          <p:nvPr/>
        </p:nvPicPr>
        <p:blipFill>
          <a:blip r:embed="rId2"/>
          <a:stretch/>
        </p:blipFill>
        <p:spPr>
          <a:xfrm>
            <a:off x="8256600" y="1179360"/>
            <a:ext cx="2433240" cy="252036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123;p15" descr=""/>
          <p:cNvPicPr/>
          <p:nvPr/>
        </p:nvPicPr>
        <p:blipFill>
          <a:blip r:embed="rId3"/>
          <a:stretch/>
        </p:blipFill>
        <p:spPr>
          <a:xfrm>
            <a:off x="2878920" y="3810600"/>
            <a:ext cx="2433240" cy="252072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124;p15" descr=""/>
          <p:cNvPicPr/>
          <p:nvPr/>
        </p:nvPicPr>
        <p:blipFill>
          <a:blip r:embed="rId4"/>
          <a:stretch/>
        </p:blipFill>
        <p:spPr>
          <a:xfrm>
            <a:off x="8937360" y="230040"/>
            <a:ext cx="2338200" cy="644400"/>
          </a:xfrm>
          <a:prstGeom prst="rect">
            <a:avLst/>
          </a:prstGeom>
          <a:ln w="0">
            <a:noFill/>
          </a:ln>
        </p:spPr>
      </p:pic>
      <p:sp>
        <p:nvSpPr>
          <p:cNvPr id="76" name="Google Shape;125;p15"/>
          <p:cNvSpPr/>
          <p:nvPr/>
        </p:nvSpPr>
        <p:spPr>
          <a:xfrm>
            <a:off x="1415520" y="2008440"/>
            <a:ext cx="3940560" cy="66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de-DE" sz="17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Plot 7: Confusion matrix obtained for each subject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7" name="Google Shape;126;p15" descr=""/>
          <p:cNvPicPr/>
          <p:nvPr/>
        </p:nvPicPr>
        <p:blipFill>
          <a:blip r:embed="rId5"/>
          <a:srcRect l="6670" t="0" r="-1058" b="-3286"/>
          <a:stretch/>
        </p:blipFill>
        <p:spPr>
          <a:xfrm>
            <a:off x="8269560" y="3841920"/>
            <a:ext cx="2372400" cy="2561040"/>
          </a:xfrm>
          <a:prstGeom prst="rect">
            <a:avLst/>
          </a:prstGeom>
          <a:ln w="0">
            <a:noFill/>
          </a:ln>
        </p:spPr>
      </p:pic>
      <p:pic>
        <p:nvPicPr>
          <p:cNvPr id="78" name="Google Shape;127;p15" descr=""/>
          <p:cNvPicPr/>
          <p:nvPr/>
        </p:nvPicPr>
        <p:blipFill>
          <a:blip r:embed="rId6"/>
          <a:stretch/>
        </p:blipFill>
        <p:spPr>
          <a:xfrm>
            <a:off x="5547960" y="3841920"/>
            <a:ext cx="2433240" cy="245772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669320" cy="137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44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RESULTS (3)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44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Conclusion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838080" y="1368360"/>
            <a:ext cx="10396800" cy="194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5704"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914400" indent="-38736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0" lang="de-DE" sz="527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Achieved the best possible performance (ACC &gt; 98%) using RF classifier </a:t>
            </a:r>
            <a:endParaRPr b="0" lang="en-US" sz="527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4320" spc="-1" strike="noStrike">
              <a:solidFill>
                <a:srgbClr val="000000"/>
              </a:solidFill>
              <a:latin typeface="Arial"/>
            </a:endParaRPr>
          </a:p>
          <a:p>
            <a:pPr marL="914400" indent="-38736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0" lang="de-DE" sz="527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Performance of RF &gt; Logistic regression &gt; TVLDA  </a:t>
            </a:r>
            <a:endParaRPr b="0" lang="en-US" sz="527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762120" y="341316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44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Future Work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137;p16"/>
          <p:cNvSpPr/>
          <p:nvPr/>
        </p:nvSpPr>
        <p:spPr>
          <a:xfrm>
            <a:off x="844200" y="4548240"/>
            <a:ext cx="10338480" cy="173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914400" indent="-38736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Quattrocento Sans"/>
              <a:buChar char="●"/>
            </a:pPr>
            <a:r>
              <a:rPr b="0" lang="de-DE" sz="25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Different combination of TD &amp; FD features can be evaluated</a:t>
            </a:r>
            <a:endParaRPr b="0" lang="en-US" sz="2500" spc="-1" strike="noStrike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ffffff"/>
              </a:solidFill>
              <a:latin typeface="Arial"/>
            </a:endParaRPr>
          </a:p>
          <a:p>
            <a:pPr marL="914400" indent="-38736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Quattrocento Sans"/>
              <a:buChar char="●"/>
              <a:tabLst>
                <a:tab algn="l" pos="0"/>
              </a:tabLst>
            </a:pPr>
            <a:r>
              <a:rPr b="0" lang="de-DE" sz="25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Model can be trained on collective vs individual samples </a:t>
            </a:r>
            <a:endParaRPr b="0" lang="en-US" sz="2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42;p17" descr=""/>
          <p:cNvPicPr/>
          <p:nvPr/>
        </p:nvPicPr>
        <p:blipFill>
          <a:blip r:embed="rId1"/>
          <a:srcRect l="74912" t="0" r="7577" b="356"/>
          <a:stretch/>
        </p:blipFill>
        <p:spPr>
          <a:xfrm>
            <a:off x="0" y="-6840"/>
            <a:ext cx="3942360" cy="686916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43;p17" descr=""/>
          <p:cNvPicPr/>
          <p:nvPr/>
        </p:nvPicPr>
        <p:blipFill>
          <a:blip r:embed="rId2"/>
          <a:stretch/>
        </p:blipFill>
        <p:spPr>
          <a:xfrm>
            <a:off x="6780240" y="741600"/>
            <a:ext cx="2338200" cy="64440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691320" y="1823400"/>
            <a:ext cx="2425320" cy="39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87486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chemeClr val="lt1"/>
                </a:solidFill>
                <a:latin typeface="Calibri"/>
                <a:ea typeface="Calibri"/>
              </a:rPr>
              <a:t>Code is available at github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Google Shape;145;p17"/>
          <p:cNvSpPr/>
          <p:nvPr/>
        </p:nvSpPr>
        <p:spPr>
          <a:xfrm>
            <a:off x="5131800" y="4401720"/>
            <a:ext cx="6200640" cy="11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de-DE" sz="24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Diptyajit Das, Bhawna Kapoor, Tanaya Das, Zahra Maleki, and Puneet Tomar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8" name="Google Shape;146;p17" descr=""/>
          <p:cNvPicPr/>
          <p:nvPr/>
        </p:nvPicPr>
        <p:blipFill>
          <a:blip r:embed="rId3"/>
          <a:stretch/>
        </p:blipFill>
        <p:spPr>
          <a:xfrm>
            <a:off x="6829920" y="2309400"/>
            <a:ext cx="2238840" cy="223884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147;p17"/>
          <p:cNvSpPr/>
          <p:nvPr/>
        </p:nvSpPr>
        <p:spPr>
          <a:xfrm>
            <a:off x="6980400" y="5696640"/>
            <a:ext cx="25038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de-DE" sz="1800" spc="-1" strike="noStrike">
                <a:solidFill>
                  <a:schemeClr val="lt1"/>
                </a:solidFill>
                <a:latin typeface="Calibri"/>
                <a:ea typeface="Calibri"/>
              </a:rPr>
              <a:t>Email: tomarp@pm.me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23880" y="365040"/>
            <a:ext cx="6615360" cy="84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4400" spc="-1" strike="noStrike">
                <a:solidFill>
                  <a:schemeClr val="lt1"/>
                </a:solidFill>
                <a:latin typeface="Caveat"/>
                <a:ea typeface="Caveat"/>
              </a:rPr>
              <a:t>We are Neuroide !!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Google Shape;153;p18" descr=""/>
          <p:cNvPicPr/>
          <p:nvPr/>
        </p:nvPicPr>
        <p:blipFill>
          <a:blip r:embed="rId1"/>
          <a:stretch/>
        </p:blipFill>
        <p:spPr>
          <a:xfrm>
            <a:off x="8937360" y="230040"/>
            <a:ext cx="2338200" cy="644400"/>
          </a:xfrm>
          <a:prstGeom prst="rect">
            <a:avLst/>
          </a:prstGeom>
          <a:ln w="0">
            <a:noFill/>
          </a:ln>
        </p:spPr>
      </p:pic>
      <p:pic>
        <p:nvPicPr>
          <p:cNvPr id="92" name="Google Shape;154;p18" descr=""/>
          <p:cNvPicPr/>
          <p:nvPr/>
        </p:nvPicPr>
        <p:blipFill>
          <a:blip r:embed="rId2"/>
          <a:stretch/>
        </p:blipFill>
        <p:spPr>
          <a:xfrm>
            <a:off x="1459800" y="1209960"/>
            <a:ext cx="8221680" cy="558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38;p7" descr=""/>
          <p:cNvPicPr/>
          <p:nvPr/>
        </p:nvPicPr>
        <p:blipFill>
          <a:blip r:embed="rId1"/>
          <a:srcRect l="74912" t="0" r="7577" b="356"/>
          <a:stretch/>
        </p:blipFill>
        <p:spPr>
          <a:xfrm>
            <a:off x="0" y="-6840"/>
            <a:ext cx="3942360" cy="6869160"/>
          </a:xfrm>
          <a:prstGeom prst="rect">
            <a:avLst/>
          </a:prstGeom>
          <a:ln w="0">
            <a:noFill/>
          </a:ln>
        </p:spPr>
      </p:pic>
      <p:pic>
        <p:nvPicPr>
          <p:cNvPr id="25" name="Google Shape;39;p7" descr=""/>
          <p:cNvPicPr/>
          <p:nvPr/>
        </p:nvPicPr>
        <p:blipFill>
          <a:blip r:embed="rId2"/>
          <a:stretch/>
        </p:blipFill>
        <p:spPr>
          <a:xfrm>
            <a:off x="6780240" y="741600"/>
            <a:ext cx="2338200" cy="64440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385160" y="1339560"/>
            <a:ext cx="7128000" cy="241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36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"Unleashing the Power of P300 Spellers: Elevating Performance through Cutting-Edge Feature Extraction Analysis"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Google Shape;41;p7"/>
          <p:cNvSpPr/>
          <p:nvPr/>
        </p:nvSpPr>
        <p:spPr>
          <a:xfrm>
            <a:off x="6042600" y="4253040"/>
            <a:ext cx="38131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de-DE" sz="18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BCI Spring Hackathon, April 28, 2024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Google Shape;42;p7"/>
          <p:cNvSpPr/>
          <p:nvPr/>
        </p:nvSpPr>
        <p:spPr>
          <a:xfrm>
            <a:off x="4752000" y="4965480"/>
            <a:ext cx="6394320" cy="11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de-DE" sz="24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Diptyajit Das, Bhawna Kapoor, Tanaya Das, Zahra Maleki, and Puneet Tomar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Google Shape;43;p7"/>
          <p:cNvSpPr/>
          <p:nvPr/>
        </p:nvSpPr>
        <p:spPr>
          <a:xfrm>
            <a:off x="6902280" y="6189480"/>
            <a:ext cx="20937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de-DE" sz="12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Email: tomarp@pm.me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822240"/>
            <a:ext cx="806256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7738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de-DE" sz="33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Problem Statement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de-DE" sz="276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Can we design a novel classifier that can improve P300 Speller performance based on features ?</a:t>
            </a:r>
            <a:endParaRPr b="0" lang="en-US" sz="27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Google Shape;49;p8" descr=""/>
          <p:cNvPicPr/>
          <p:nvPr/>
        </p:nvPicPr>
        <p:blipFill>
          <a:blip r:embed="rId1"/>
          <a:stretch/>
        </p:blipFill>
        <p:spPr>
          <a:xfrm>
            <a:off x="8937360" y="230040"/>
            <a:ext cx="2338200" cy="64440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38080" y="2316600"/>
            <a:ext cx="6194520" cy="408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 lnSpcReduction="20000"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i="1" lang="de-DE" sz="280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P3/P300?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de-DE" sz="24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Prominent positive event-related brain potential (ERP)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5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255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SOTA</a:t>
            </a:r>
            <a:endParaRPr b="0" lang="en-US" sz="25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de-DE" sz="700" spc="-1" strike="noStrike">
                <a:solidFill>
                  <a:schemeClr val="dk1"/>
                </a:solidFill>
                <a:latin typeface="Arial"/>
                <a:ea typeface="Arial"/>
              </a:rPr>
              <a:t>the row/column 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marL="457200" indent="-326880">
              <a:lnSpc>
                <a:spcPct val="115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de-DE" sz="20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Row/Column speller (RC)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26880" algn="just">
              <a:lnSpc>
                <a:spcPct val="9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de-DE" sz="20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Subjects paid attention to speller flashes with multiple character at once.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26880" algn="just">
              <a:lnSpc>
                <a:spcPct val="9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de-DE" sz="20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Time-variant Linear Discriminant Analysis (TVLDA)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26880" algn="just">
              <a:lnSpc>
                <a:spcPct val="90000"/>
              </a:lnSpc>
              <a:buClr>
                <a:srgbClr val="ffffff"/>
              </a:buClr>
              <a:buFont typeface="Arial"/>
              <a:buChar char="❏"/>
              <a:tabLst>
                <a:tab algn="l" pos="0"/>
              </a:tabLst>
            </a:pPr>
            <a:r>
              <a:rPr b="1" lang="de-DE" sz="20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Subjects: 5, EEG data: 8-channel, Sampling Rate : 250 Hz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26880" algn="just">
              <a:lnSpc>
                <a:spcPct val="90000"/>
              </a:lnSpc>
              <a:buClr>
                <a:srgbClr val="ffffff"/>
              </a:buClr>
              <a:buFont typeface="Arial"/>
              <a:buChar char="❏"/>
              <a:tabLst>
                <a:tab algn="l" pos="0"/>
              </a:tabLst>
            </a:pPr>
            <a:r>
              <a:rPr b="1" lang="de-DE" sz="20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TVLDA outperformed LDA classifier with a high accuracy (~90%)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Google Shape;51;p8" descr=""/>
          <p:cNvPicPr/>
          <p:nvPr/>
        </p:nvPicPr>
        <p:blipFill>
          <a:blip r:embed="rId2"/>
          <a:srcRect l="4875" t="6295" r="7892" b="6389"/>
          <a:stretch/>
        </p:blipFill>
        <p:spPr>
          <a:xfrm>
            <a:off x="7489800" y="3233160"/>
            <a:ext cx="4467240" cy="1762560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</p:pic>
      <p:sp>
        <p:nvSpPr>
          <p:cNvPr id="34" name="Google Shape;52;p8"/>
          <p:cNvSpPr/>
          <p:nvPr/>
        </p:nvSpPr>
        <p:spPr>
          <a:xfrm>
            <a:off x="7949160" y="5197320"/>
            <a:ext cx="354852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680" bIns="766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de-DE" sz="1000" spc="-1" strike="noStrike">
                <a:solidFill>
                  <a:schemeClr val="lt1"/>
                </a:solidFill>
                <a:latin typeface="Roboto"/>
                <a:ea typeface="Roboto"/>
              </a:rPr>
              <a:t>[1] Ref. https://doi.org/10.1016/j.neulet.2009.06.045</a:t>
            </a:r>
            <a:endParaRPr b="0" lang="en-US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47268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36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P300 speller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" name="Google Shape;58;p9" descr=""/>
          <p:cNvPicPr/>
          <p:nvPr/>
        </p:nvPicPr>
        <p:blipFill>
          <a:blip r:embed="rId1"/>
          <a:stretch/>
        </p:blipFill>
        <p:spPr>
          <a:xfrm>
            <a:off x="8937360" y="230040"/>
            <a:ext cx="2338200" cy="64440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838080" y="2577240"/>
            <a:ext cx="65757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de-DE" sz="2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What is P3/P300?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 algn="just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4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Prominent positive event-related potential (ERP) in EEG.</a:t>
            </a:r>
            <a:br>
              <a:rPr sz="2400"/>
            </a:br>
            <a:r>
              <a:rPr b="1" lang="de-DE" sz="2400" spc="-1" strike="noStrike">
                <a:solidFill>
                  <a:srgbClr val="ffffff"/>
                </a:solidFill>
                <a:latin typeface="Quattrocento Sans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 algn="just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4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Reflects brain activity approx. 300 ms after the target stimuli.</a:t>
            </a:r>
            <a:br>
              <a:rPr sz="2400"/>
            </a:br>
            <a:r>
              <a:rPr b="1" lang="de-DE" sz="2400" spc="-1" strike="noStrike">
                <a:solidFill>
                  <a:srgbClr val="ffffff"/>
                </a:solidFill>
                <a:latin typeface="Quattrocento Sans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 algn="just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4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Popular in BCI paradigm: easy to detect, high accuracy and speed.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Google Shape;60;p9" descr=""/>
          <p:cNvPicPr/>
          <p:nvPr/>
        </p:nvPicPr>
        <p:blipFill>
          <a:blip r:embed="rId2"/>
          <a:srcRect l="0" t="16973" r="0" b="0"/>
          <a:stretch/>
        </p:blipFill>
        <p:spPr>
          <a:xfrm>
            <a:off x="8474040" y="3126240"/>
            <a:ext cx="3211920" cy="1728360"/>
          </a:xfrm>
          <a:prstGeom prst="rect">
            <a:avLst/>
          </a:prstGeom>
          <a:ln w="0">
            <a:noFill/>
          </a:ln>
        </p:spPr>
      </p:pic>
      <p:sp>
        <p:nvSpPr>
          <p:cNvPr id="39" name="Google Shape;61;p9"/>
          <p:cNvSpPr/>
          <p:nvPr/>
        </p:nvSpPr>
        <p:spPr>
          <a:xfrm>
            <a:off x="8500680" y="4899960"/>
            <a:ext cx="321192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de-DE" sz="1000" spc="-1" strike="noStrike">
                <a:solidFill>
                  <a:schemeClr val="lt1"/>
                </a:solidFill>
                <a:latin typeface="Roboto"/>
                <a:ea typeface="Roboto"/>
              </a:rPr>
              <a:t>[2] Ref. https://doi.org/10.1016/j.clinph.2023.11.014.</a:t>
            </a:r>
            <a:endParaRPr b="0" lang="en-US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950688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de-DE" sz="36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Pre-Processing EEG</a:t>
            </a:r>
            <a:r>
              <a:rPr b="0" lang="de-DE" sz="36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34960" y="1905120"/>
            <a:ext cx="6636600" cy="4253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just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de-DE" sz="23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de-DE" sz="23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S</a:t>
            </a:r>
            <a:r>
              <a:rPr b="0" i="1" lang="de-DE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teps performed: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68280" algn="just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2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MNE styled Raw object creation (raw data)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914400" indent="0" algn="just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8280" algn="just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2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EEG montage/common average </a:t>
            </a:r>
            <a:br>
              <a:rPr sz="2200"/>
            </a:br>
            <a:r>
              <a:rPr b="1" lang="de-DE" sz="2200" spc="-1" strike="noStrike">
                <a:solidFill>
                  <a:schemeClr val="lt1"/>
                </a:solidFill>
                <a:latin typeface="Quattrocento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8280" algn="just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2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Bandpass filtering ( 1-30 Hz )</a:t>
            </a:r>
            <a:br>
              <a:rPr sz="2200"/>
            </a:br>
            <a:r>
              <a:rPr b="1" lang="de-DE" sz="2200" spc="-1" strike="noStrike">
                <a:solidFill>
                  <a:srgbClr val="ffffff"/>
                </a:solidFill>
                <a:latin typeface="Quattrocento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8280" algn="just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2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Epochs creation (-0.1 to 0.8s)</a:t>
            </a:r>
            <a:br>
              <a:rPr sz="2200"/>
            </a:br>
            <a:r>
              <a:rPr b="1" lang="de-DE" sz="2200" spc="-1" strike="noStrike">
                <a:solidFill>
                  <a:srgbClr val="ffffff"/>
                </a:solidFill>
                <a:latin typeface="Quattrocento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 algn="just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2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Plot evoked for quality control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68;p10" descr=""/>
          <p:cNvPicPr/>
          <p:nvPr/>
        </p:nvPicPr>
        <p:blipFill>
          <a:blip r:embed="rId1"/>
          <a:stretch/>
        </p:blipFill>
        <p:spPr>
          <a:xfrm>
            <a:off x="9428400" y="132120"/>
            <a:ext cx="2338200" cy="64440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69;p10" descr=""/>
          <p:cNvPicPr/>
          <p:nvPr/>
        </p:nvPicPr>
        <p:blipFill>
          <a:blip r:embed="rId2"/>
          <a:stretch/>
        </p:blipFill>
        <p:spPr>
          <a:xfrm>
            <a:off x="7886880" y="1751760"/>
            <a:ext cx="2917080" cy="4670280"/>
          </a:xfrm>
          <a:prstGeom prst="rect">
            <a:avLst/>
          </a:prstGeom>
          <a:ln w="0">
            <a:noFill/>
          </a:ln>
        </p:spPr>
      </p:pic>
      <p:sp>
        <p:nvSpPr>
          <p:cNvPr id="44" name="Google Shape;70;p10"/>
          <p:cNvSpPr/>
          <p:nvPr/>
        </p:nvSpPr>
        <p:spPr>
          <a:xfrm>
            <a:off x="9768240" y="1263240"/>
            <a:ext cx="834120" cy="3157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Quattrocento Sans"/>
                <a:ea typeface="Quattrocento Sans"/>
              </a:rPr>
              <a:t>Start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Google Shape;71;p10"/>
          <p:cNvSpPr/>
          <p:nvPr/>
        </p:nvSpPr>
        <p:spPr>
          <a:xfrm>
            <a:off x="10198800" y="1577520"/>
            <a:ext cx="90720" cy="1735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5240" bIns="752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44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Evoked EEG plots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Google Shape;77;p11" descr=""/>
          <p:cNvPicPr/>
          <p:nvPr/>
        </p:nvPicPr>
        <p:blipFill>
          <a:blip r:embed="rId1"/>
          <a:stretch/>
        </p:blipFill>
        <p:spPr>
          <a:xfrm>
            <a:off x="8895240" y="705600"/>
            <a:ext cx="2338200" cy="64440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78;p11"/>
          <p:cNvSpPr/>
          <p:nvPr/>
        </p:nvSpPr>
        <p:spPr>
          <a:xfrm>
            <a:off x="1127520" y="3695760"/>
            <a:ext cx="42433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de-DE" sz="15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Plot 1: Evoked signal from one subject (target)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Google Shape;79;p11"/>
          <p:cNvSpPr/>
          <p:nvPr/>
        </p:nvSpPr>
        <p:spPr>
          <a:xfrm>
            <a:off x="7153560" y="4838040"/>
            <a:ext cx="2338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de-DE" sz="15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Plot 3: Trigger information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Google Shape;80;p11"/>
          <p:cNvSpPr/>
          <p:nvPr/>
        </p:nvSpPr>
        <p:spPr>
          <a:xfrm>
            <a:off x="1127520" y="6117480"/>
            <a:ext cx="4545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de-DE" sz="15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Plot 2: Evoked signal from one subject (non-target)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" name="Google Shape;81;p11" descr=""/>
          <p:cNvPicPr/>
          <p:nvPr/>
        </p:nvPicPr>
        <p:blipFill>
          <a:blip r:embed="rId2"/>
          <a:stretch/>
        </p:blipFill>
        <p:spPr>
          <a:xfrm>
            <a:off x="6200640" y="3118680"/>
            <a:ext cx="4243320" cy="159012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82;p11" descr=""/>
          <p:cNvPicPr/>
          <p:nvPr/>
        </p:nvPicPr>
        <p:blipFill>
          <a:blip r:embed="rId3"/>
          <a:stretch/>
        </p:blipFill>
        <p:spPr>
          <a:xfrm>
            <a:off x="1206000" y="1734840"/>
            <a:ext cx="4046760" cy="1933200"/>
          </a:xfrm>
          <a:prstGeom prst="rect">
            <a:avLst/>
          </a:prstGeom>
          <a:ln w="0">
            <a:noFill/>
          </a:ln>
        </p:spPr>
      </p:pic>
      <p:pic>
        <p:nvPicPr>
          <p:cNvPr id="53" name="Google Shape;83;p11" descr=""/>
          <p:cNvPicPr/>
          <p:nvPr/>
        </p:nvPicPr>
        <p:blipFill>
          <a:blip r:embed="rId4"/>
          <a:stretch/>
        </p:blipFill>
        <p:spPr>
          <a:xfrm>
            <a:off x="1206000" y="4214520"/>
            <a:ext cx="4046760" cy="17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8920" y="44532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36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Pipeline Workflow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Google Shape;90;p12" descr=""/>
          <p:cNvPicPr/>
          <p:nvPr/>
        </p:nvPicPr>
        <p:blipFill>
          <a:blip r:embed="rId1"/>
          <a:stretch/>
        </p:blipFill>
        <p:spPr>
          <a:xfrm>
            <a:off x="5040000" y="1770840"/>
            <a:ext cx="6435720" cy="419904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91;p12" descr=""/>
          <p:cNvPicPr/>
          <p:nvPr/>
        </p:nvPicPr>
        <p:blipFill>
          <a:blip r:embed="rId2"/>
          <a:stretch/>
        </p:blipFill>
        <p:spPr>
          <a:xfrm>
            <a:off x="8937360" y="230040"/>
            <a:ext cx="2338200" cy="64440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34960" y="1905120"/>
            <a:ext cx="4434840" cy="445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0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Extracted Power Spectrum Density (PSDs) features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0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Normalization of features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0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Oversampling to address class imbalance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0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Defining a RFClassifier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0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Training of classifier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90000"/>
              </a:lnSpc>
              <a:buClr>
                <a:srgbClr val="ffffff"/>
              </a:buClr>
              <a:buFont typeface="Arial"/>
              <a:buChar char="●"/>
              <a:tabLst>
                <a:tab algn="l" pos="0"/>
              </a:tabLst>
            </a:pPr>
            <a:r>
              <a:rPr b="1" lang="de-DE" sz="20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Evaluation of model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Google Shape;93;p12"/>
          <p:cNvSpPr/>
          <p:nvPr/>
        </p:nvSpPr>
        <p:spPr>
          <a:xfrm>
            <a:off x="5367600" y="1411560"/>
            <a:ext cx="612360" cy="49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Quattrocento Sans"/>
                <a:ea typeface="Quattrocento Sans"/>
              </a:rPr>
              <a:t>Start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Google Shape;94;p12"/>
          <p:cNvSpPr/>
          <p:nvPr/>
        </p:nvSpPr>
        <p:spPr>
          <a:xfrm>
            <a:off x="10532160" y="2349000"/>
            <a:ext cx="612360" cy="49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Quattrocento Sans"/>
                <a:ea typeface="Quattrocento Sans"/>
              </a:rPr>
              <a:t>End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44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RESULTS (1)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838080" y="1402920"/>
            <a:ext cx="10515240" cy="47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Google Shape;101;p13" descr=""/>
          <p:cNvPicPr/>
          <p:nvPr/>
        </p:nvPicPr>
        <p:blipFill>
          <a:blip r:embed="rId1"/>
          <a:stretch/>
        </p:blipFill>
        <p:spPr>
          <a:xfrm>
            <a:off x="8937360" y="230040"/>
            <a:ext cx="2338200" cy="64440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102;p13" descr=""/>
          <p:cNvPicPr/>
          <p:nvPr/>
        </p:nvPicPr>
        <p:blipFill>
          <a:blip r:embed="rId2"/>
          <a:stretch/>
        </p:blipFill>
        <p:spPr>
          <a:xfrm>
            <a:off x="926640" y="1625760"/>
            <a:ext cx="5225400" cy="3140640"/>
          </a:xfrm>
          <a:prstGeom prst="rect">
            <a:avLst/>
          </a:prstGeom>
          <a:ln w="0">
            <a:noFill/>
          </a:ln>
        </p:spPr>
      </p:pic>
      <p:sp>
        <p:nvSpPr>
          <p:cNvPr id="64" name="Google Shape;103;p13"/>
          <p:cNvSpPr/>
          <p:nvPr/>
        </p:nvSpPr>
        <p:spPr>
          <a:xfrm>
            <a:off x="1331280" y="4942800"/>
            <a:ext cx="4688640" cy="4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de-DE" sz="15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Plot 5: Accuracy of RF classifier for each subject 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Google Shape;104;p13"/>
          <p:cNvSpPr/>
          <p:nvPr/>
        </p:nvSpPr>
        <p:spPr>
          <a:xfrm>
            <a:off x="7104600" y="2444040"/>
            <a:ext cx="4170960" cy="16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87360">
              <a:lnSpc>
                <a:spcPct val="100000"/>
              </a:lnSpc>
              <a:buClr>
                <a:srgbClr val="ffffff"/>
              </a:buClr>
              <a:buFont typeface="Quattrocento Sans"/>
              <a:buChar char="●"/>
            </a:pPr>
            <a:r>
              <a:rPr b="0" lang="de-DE" sz="25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All subjects achieved more than 98% accuracy using RF classifier</a:t>
            </a:r>
            <a:endParaRPr b="0" lang="en-US" sz="25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110;p14" descr=""/>
          <p:cNvPicPr/>
          <p:nvPr/>
        </p:nvPicPr>
        <p:blipFill>
          <a:blip r:embed="rId1"/>
          <a:stretch/>
        </p:blipFill>
        <p:spPr>
          <a:xfrm>
            <a:off x="1536480" y="2641320"/>
            <a:ext cx="4586400" cy="2756520"/>
          </a:xfrm>
          <a:prstGeom prst="rect">
            <a:avLst/>
          </a:prstGeom>
          <a:ln w="0">
            <a:noFill/>
          </a:ln>
        </p:spPr>
      </p:pic>
      <p:pic>
        <p:nvPicPr>
          <p:cNvPr id="67" name="Google Shape;111;p14" descr=""/>
          <p:cNvPicPr/>
          <p:nvPr/>
        </p:nvPicPr>
        <p:blipFill>
          <a:blip r:embed="rId2"/>
          <a:stretch/>
        </p:blipFill>
        <p:spPr>
          <a:xfrm>
            <a:off x="7095600" y="1068120"/>
            <a:ext cx="4586400" cy="2756520"/>
          </a:xfrm>
          <a:prstGeom prst="rect">
            <a:avLst/>
          </a:prstGeom>
          <a:ln w="0">
            <a:noFill/>
          </a:ln>
        </p:spPr>
      </p:pic>
      <p:sp>
        <p:nvSpPr>
          <p:cNvPr id="68" name="Google Shape;112;p14"/>
          <p:cNvSpPr/>
          <p:nvPr/>
        </p:nvSpPr>
        <p:spPr>
          <a:xfrm>
            <a:off x="1442520" y="1824120"/>
            <a:ext cx="4482720" cy="4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i="1" lang="de-DE" sz="17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Plot 6 : Metrics obtained for RF classifier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9" name="Google Shape;113;p14" descr=""/>
          <p:cNvPicPr/>
          <p:nvPr/>
        </p:nvPicPr>
        <p:blipFill>
          <a:blip r:embed="rId3"/>
          <a:stretch/>
        </p:blipFill>
        <p:spPr>
          <a:xfrm>
            <a:off x="8937360" y="230040"/>
            <a:ext cx="2338200" cy="644400"/>
          </a:xfrm>
          <a:prstGeom prst="rect">
            <a:avLst/>
          </a:prstGeom>
          <a:ln w="0">
            <a:noFill/>
          </a:ln>
        </p:spPr>
      </p:pic>
      <p:pic>
        <p:nvPicPr>
          <p:cNvPr id="70" name="Google Shape;114;p14" descr=""/>
          <p:cNvPicPr/>
          <p:nvPr/>
        </p:nvPicPr>
        <p:blipFill>
          <a:blip r:embed="rId4"/>
          <a:stretch/>
        </p:blipFill>
        <p:spPr>
          <a:xfrm>
            <a:off x="7095600" y="3888720"/>
            <a:ext cx="4586400" cy="2756520"/>
          </a:xfrm>
          <a:prstGeom prst="rect">
            <a:avLst/>
          </a:prstGeom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44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RESULTS (2)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LibreOffice/24.2.1.2$Windows_X86_64 LibreOffice_project/db4def46b0453cc22e2d0305797cf981b68ef5ac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2024-05-09T10:09:27Z</dcterms:modified>
  <cp:revision>1</cp:revision>
  <dc:subject/>
  <dc:title/>
</cp:coreProperties>
</file>